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smtClean="0"/>
              <a:t>Click icon to add table</a:t>
            </a:r>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5C884F20-BBE7-4251-AC82-54203BA8287B}"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p:cNvPicPr>
            <a:picLocks noChangeAspect="1" noChangeArrowheads="1"/>
          </p:cNvPicPr>
          <p:nvPr/>
        </p:nvPicPr>
        <p:blipFill>
          <a:blip r:embed="rId14" cstate="print"/>
          <a:srcRect b="83365"/>
          <a:stretch>
            <a:fillRect/>
          </a:stretch>
        </p:blipFill>
        <p:spPr bwMode="auto">
          <a:xfrm>
            <a:off x="0" y="-304800"/>
            <a:ext cx="9137650" cy="1139825"/>
          </a:xfrm>
          <a:prstGeom prst="rect">
            <a:avLst/>
          </a:prstGeom>
          <a:noFill/>
          <a:ln w="9525">
            <a:noFill/>
            <a:miter lim="800000"/>
            <a:headEnd/>
            <a:tailEnd/>
          </a:ln>
        </p:spPr>
      </p:pic>
      <p:sp>
        <p:nvSpPr>
          <p:cNvPr id="1030" name="Rectangle 6"/>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smtClean="0">
                <a:latin typeface="Arial" charset="0"/>
              </a:defRPr>
            </a:lvl1pPr>
          </a:lstStyle>
          <a:p>
            <a:fld id="{5C884F20-BBE7-4251-AC82-54203BA8287B}" type="slidenum">
              <a:rPr lang="en-IN" smtClean="0"/>
              <a:pPr/>
              <a:t>‹#›</a:t>
            </a:fld>
            <a:endParaRPr lang="en-IN"/>
          </a:p>
        </p:txBody>
      </p:sp>
      <p:sp>
        <p:nvSpPr>
          <p:cNvPr id="1028" name="Rectangle 8"/>
          <p:cNvSpPr>
            <a:spLocks noChangeArrowheads="1"/>
          </p:cNvSpPr>
          <p:nvPr/>
        </p:nvSpPr>
        <p:spPr bwMode="auto">
          <a:xfrm>
            <a:off x="4114800" y="304800"/>
            <a:ext cx="4648200" cy="304800"/>
          </a:xfrm>
          <a:prstGeom prst="rect">
            <a:avLst/>
          </a:prstGeom>
          <a:noFill/>
          <a:ln w="9525">
            <a:noFill/>
            <a:miter lim="800000"/>
            <a:headEnd/>
            <a:tailEnd/>
          </a:ln>
        </p:spPr>
        <p:txBody>
          <a:bodyPr/>
          <a:lstStyle/>
          <a:p>
            <a:pPr algn="r"/>
            <a:r>
              <a:rPr lang="en-US" sz="1600" b="1">
                <a:solidFill>
                  <a:schemeClr val="accent2"/>
                </a:solidFill>
                <a:latin typeface="Garamond" pitchFamily="18" charset="0"/>
              </a:rPr>
              <a:t>Amity School of Engineering &amp; Technology</a:t>
            </a:r>
          </a:p>
        </p:txBody>
      </p:sp>
      <p:sp>
        <p:nvSpPr>
          <p:cNvPr id="1029" name="Rectangle 10"/>
          <p:cNvSpPr>
            <a:spLocks noChangeArrowheads="1"/>
          </p:cNvSpPr>
          <p:nvPr/>
        </p:nvSpPr>
        <p:spPr bwMode="auto">
          <a:xfrm>
            <a:off x="2438400" y="6705600"/>
            <a:ext cx="6705600" cy="152400"/>
          </a:xfrm>
          <a:prstGeom prst="rect">
            <a:avLst/>
          </a:prstGeom>
          <a:solidFill>
            <a:srgbClr val="F1B43B"/>
          </a:solidFill>
          <a:ln w="9525">
            <a:noFill/>
            <a:miter lim="800000"/>
            <a:headEnd/>
            <a:tailEnd/>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ASP.NET</a:t>
            </a:r>
            <a:endParaRPr lang="en-IN" dirty="0"/>
          </a:p>
        </p:txBody>
      </p:sp>
      <p:sp>
        <p:nvSpPr>
          <p:cNvPr id="3" name="Subtitle 2"/>
          <p:cNvSpPr>
            <a:spLocks noGrp="1"/>
          </p:cNvSpPr>
          <p:nvPr>
            <p:ph type="subTitle" idx="1"/>
          </p:nvPr>
        </p:nvSpPr>
        <p:spPr/>
        <p:txBody>
          <a:bodyPr/>
          <a:lstStyle/>
          <a:p>
            <a:r>
              <a:rPr lang="en-IN" dirty="0" smtClean="0"/>
              <a:t>Subject Code : MTC 306</a:t>
            </a:r>
          </a:p>
          <a:p>
            <a:r>
              <a:rPr lang="en-IN" dirty="0" smtClean="0"/>
              <a:t>Credit : 4</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703282"/>
          </a:xfrm>
        </p:spPr>
        <p:txBody>
          <a:bodyPr/>
          <a:lstStyle/>
          <a:p>
            <a:r>
              <a:rPr lang="en-US" sz="3200" b="1" dirty="0" smtClean="0"/>
              <a:t>ASP and ASP.NET?</a:t>
            </a:r>
            <a:endParaRPr lang="en-US" sz="3200" dirty="0"/>
          </a:p>
        </p:txBody>
      </p:sp>
      <p:sp>
        <p:nvSpPr>
          <p:cNvPr id="3" name="Content Placeholder 2"/>
          <p:cNvSpPr>
            <a:spLocks noGrp="1"/>
          </p:cNvSpPr>
          <p:nvPr>
            <p:ph idx="1"/>
          </p:nvPr>
        </p:nvSpPr>
        <p:spPr/>
        <p:txBody>
          <a:bodyPr/>
          <a:lstStyle/>
          <a:p>
            <a:pPr algn="just"/>
            <a:r>
              <a:rPr lang="en-US" sz="2800" dirty="0" smtClean="0"/>
              <a:t>The basic difference between ASP and ASP.NET is that ASP is interpreted; whereas, ASP.NET is compiled. This implies that since ASP uses VBScript; therefore, when an ASP page is executed, it is interpreted. On the other hand, ASP.NET uses .NET languages, such as C# and VB.NET, which are compiled to Microsoft Intermediate Language (MSIL).</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Difference Between ASP and ASP.net</a:t>
            </a:r>
            <a:br>
              <a:rPr lang="en-US" b="1"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890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ASP (Active Server Pages) is Microsoft’s early foray into the server side scripting engines that were meant to dynamically create web pages as they are needed. An example of a dynamically created web page is an on-line calculator where you input two number and after you’re done it presents you with the sum. Creating that in HTML would require a lot of pages, one for each possible result. But with ASP, you can write a single short script that can handle this easily. ASP has seen a fair share in the internet creating pages on the fly. But on January 5, 2002 Microsoft released the successor of ASP called ASP.NET</a:t>
            </a:r>
            <a:r>
              <a:rPr lang="en-US" dirty="0"/>
              <a:t/>
            </a:r>
            <a:br>
              <a:rPr lang="en-US" dirty="0"/>
            </a:br>
            <a:endParaRPr lang="en-US" dirty="0"/>
          </a:p>
          <a:p>
            <a:endParaRPr lang="en-US" dirty="0"/>
          </a:p>
        </p:txBody>
      </p:sp>
    </p:spTree>
    <p:extLst>
      <p:ext uri="{BB962C8B-B14F-4D97-AF65-F5344CB8AC3E}">
        <p14:creationId xmlns:p14="http://schemas.microsoft.com/office/powerpoint/2010/main" val="1903698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a:t>
            </a:r>
            <a:endParaRPr lang="en-US" dirty="0"/>
          </a:p>
        </p:txBody>
      </p:sp>
      <p:sp>
        <p:nvSpPr>
          <p:cNvPr id="3" name="Content Placeholder 2"/>
          <p:cNvSpPr>
            <a:spLocks noGrp="1"/>
          </p:cNvSpPr>
          <p:nvPr>
            <p:ph idx="1"/>
          </p:nvPr>
        </p:nvSpPr>
        <p:spPr/>
        <p:txBody>
          <a:bodyPr>
            <a:normAutofit/>
          </a:bodyPr>
          <a:lstStyle/>
          <a:p>
            <a:pPr algn="just"/>
            <a:r>
              <a:rPr lang="en-US" dirty="0" smtClean="0"/>
              <a:t>ASP.NET aims to make the transition to web programming easier for those who are already knowledgeable in creating programs for Windows.  ASP.NET also offered some improvements over its predecessor. Here are some of the advantages of ASP.NET over ASP </a:t>
            </a:r>
            <a:r>
              <a:rPr lang="en-US" dirty="0"/>
              <a:t/>
            </a:r>
            <a:br>
              <a:rPr lang="en-US" dirty="0"/>
            </a:br>
            <a:r>
              <a:rPr lang="en-US" dirty="0"/>
              <a:t/>
            </a:r>
            <a:br>
              <a:rPr lang="en-US" dirty="0"/>
            </a:br>
            <a:endParaRPr lang="en-US" dirty="0"/>
          </a:p>
          <a:p>
            <a:endParaRPr lang="en-US" dirty="0"/>
          </a:p>
        </p:txBody>
      </p:sp>
    </p:spTree>
    <p:extLst>
      <p:ext uri="{BB962C8B-B14F-4D97-AF65-F5344CB8AC3E}">
        <p14:creationId xmlns:p14="http://schemas.microsoft.com/office/powerpoint/2010/main" val="4020592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a:t>
            </a:r>
            <a:endParaRPr lang="en-US" dirty="0"/>
          </a:p>
        </p:txBody>
      </p:sp>
      <p:sp>
        <p:nvSpPr>
          <p:cNvPr id="3" name="Content Placeholder 2"/>
          <p:cNvSpPr>
            <a:spLocks noGrp="1"/>
          </p:cNvSpPr>
          <p:nvPr>
            <p:ph idx="1"/>
          </p:nvPr>
        </p:nvSpPr>
        <p:spPr/>
        <p:txBody>
          <a:bodyPr>
            <a:noAutofit/>
          </a:bodyPr>
          <a:lstStyle/>
          <a:p>
            <a:pPr algn="just"/>
            <a:r>
              <a:rPr lang="en-US" sz="2800" dirty="0" smtClean="0">
                <a:latin typeface="Times New Roman" pitchFamily="18" charset="0"/>
                <a:cs typeface="Times New Roman" pitchFamily="18" charset="0"/>
              </a:rPr>
              <a:t>ASP.NET takes advantage of the additional features in the .NET library allowing its pages to be coded in any of the other languages included in .NET.</a:t>
            </a:r>
          </a:p>
          <a:p>
            <a:pPr algn="just"/>
            <a:r>
              <a:rPr lang="en-US" sz="2800" dirty="0" smtClean="0">
                <a:latin typeface="Times New Roman" pitchFamily="18" charset="0"/>
                <a:cs typeface="Times New Roman" pitchFamily="18" charset="0"/>
              </a:rPr>
              <a:t>ASP.NET also has a very wide array of libraries and controls that can be used to build a web page quickly and easily. It also had a lot of the commonly used templates like menus.</a:t>
            </a:r>
          </a:p>
          <a:p>
            <a:pPr algn="just"/>
            <a:r>
              <a:rPr lang="en-US" sz="2800" dirty="0" smtClean="0">
                <a:latin typeface="Times New Roman" pitchFamily="18" charset="0"/>
                <a:cs typeface="Times New Roman" pitchFamily="18" charset="0"/>
              </a:rPr>
              <a:t>Error Handling has also been improved compared to ASP by making use of the try-catch blocks and exception handling.</a:t>
            </a:r>
          </a:p>
          <a:p>
            <a:pPr algn="just"/>
            <a:endParaRPr lang="en-US" sz="2800" dirty="0" smtClean="0">
              <a:latin typeface="Times New Roman" pitchFamily="18" charset="0"/>
              <a:cs typeface="Times New Roman" pitchFamily="18" charset="0"/>
            </a:endParaRPr>
          </a:p>
          <a:p>
            <a:r>
              <a:rPr lang="en-US" sz="2800" dirty="0"/>
              <a:t/>
            </a:r>
            <a:br>
              <a:rPr lang="en-US" sz="2800" dirty="0"/>
            </a:br>
            <a:endParaRPr lang="en-US" sz="2800" dirty="0"/>
          </a:p>
          <a:p>
            <a:endParaRPr lang="en-US" sz="2800" dirty="0"/>
          </a:p>
        </p:txBody>
      </p:sp>
    </p:spTree>
    <p:extLst>
      <p:ext uri="{BB962C8B-B14F-4D97-AF65-F5344CB8AC3E}">
        <p14:creationId xmlns:p14="http://schemas.microsoft.com/office/powerpoint/2010/main" val="720747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 compiled code format allowed ASP.NET scripts to perform faster during execution since it doesn’t need to be compiled by the server when called. It also meant a lot less errors when it is already deployed since errors were easily found when you attempt to compile a script.</a:t>
            </a:r>
            <a:endParaRPr lang="en-US" dirty="0"/>
          </a:p>
        </p:txBody>
      </p:sp>
    </p:spTree>
    <p:extLst>
      <p:ext uri="{BB962C8B-B14F-4D97-AF65-F5344CB8AC3E}">
        <p14:creationId xmlns:p14="http://schemas.microsoft.com/office/powerpoint/2010/main" val="2561686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ASP.NET</a:t>
            </a:r>
            <a:endParaRPr lang="en-US" dirty="0"/>
          </a:p>
        </p:txBody>
      </p:sp>
      <p:sp>
        <p:nvSpPr>
          <p:cNvPr id="3" name="Content Placeholder 2"/>
          <p:cNvSpPr>
            <a:spLocks noGrp="1"/>
          </p:cNvSpPr>
          <p:nvPr>
            <p:ph idx="1"/>
          </p:nvPr>
        </p:nvSpPr>
        <p:spPr/>
        <p:txBody>
          <a:bodyPr>
            <a:normAutofit/>
          </a:bodyPr>
          <a:lstStyle/>
          <a:p>
            <a:pPr algn="just"/>
            <a:r>
              <a:rPr lang="en-US" dirty="0" smtClean="0"/>
              <a:t>One of the best improvements of ASP.NET is the use of a WYSIWYG (What You See Is What You Get) control creation system, that gave developers a GUI that helps them gain a quick visual feedback on the look of their page.</a:t>
            </a:r>
            <a:r>
              <a:rPr lang="en-US" dirty="0"/>
              <a:t/>
            </a:r>
            <a:br>
              <a:rPr lang="en-US" dirty="0"/>
            </a:br>
            <a:endParaRPr lang="en-US" dirty="0"/>
          </a:p>
          <a:p>
            <a:endParaRPr lang="en-US" dirty="0"/>
          </a:p>
        </p:txBody>
      </p:sp>
    </p:spTree>
    <p:extLst>
      <p:ext uri="{BB962C8B-B14F-4D97-AF65-F5344CB8AC3E}">
        <p14:creationId xmlns:p14="http://schemas.microsoft.com/office/powerpoint/2010/main" val="1588510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457200" y="785794"/>
            <a:ext cx="8229600" cy="890606"/>
          </a:xfrm>
        </p:spPr>
        <p:txBody>
          <a:bodyPr/>
          <a:lstStyle/>
          <a:p>
            <a:r>
              <a:rPr lang="en-US" dirty="0" smtClean="0"/>
              <a:t/>
            </a:r>
            <a:br>
              <a:rPr lang="en-US" dirty="0" smtClean="0"/>
            </a:br>
            <a:r>
              <a:rPr lang="en-US" dirty="0" smtClean="0"/>
              <a:t/>
            </a:r>
            <a:br>
              <a:rPr lang="en-US" dirty="0" smtClean="0"/>
            </a:br>
            <a:r>
              <a:rPr lang="en-US" dirty="0" smtClean="0"/>
              <a:t>Module 1</a:t>
            </a:r>
            <a:br>
              <a:rPr lang="en-US" dirty="0" smtClean="0"/>
            </a:br>
            <a:r>
              <a:rPr lang="en-US" dirty="0" smtClean="0"/>
              <a:t>Lecture 7</a:t>
            </a:r>
            <a:br>
              <a:rPr lang="en-US" dirty="0" smtClean="0"/>
            </a:br>
            <a:r>
              <a:rPr lang="en-US" dirty="0" smtClean="0"/>
              <a:t/>
            </a:r>
            <a:br>
              <a:rPr lang="en-US" dirty="0" smtClean="0"/>
            </a:br>
            <a:r>
              <a:rPr lang="en-US" dirty="0" smtClean="0"/>
              <a:t>Introduction to ASP.NET</a:t>
            </a:r>
            <a:endParaRPr lang="en-US" dirty="0"/>
          </a:p>
        </p:txBody>
      </p:sp>
      <p:sp>
        <p:nvSpPr>
          <p:cNvPr id="27" name="Slide Number Placeholder 5"/>
          <p:cNvSpPr>
            <a:spLocks noGrp="1"/>
          </p:cNvSpPr>
          <p:nvPr>
            <p:ph type="sldNum" sz="quarter" idx="10"/>
          </p:nvPr>
        </p:nvSpPr>
        <p:spPr/>
        <p:txBody>
          <a:bodyPr/>
          <a:lstStyle/>
          <a:p>
            <a:fld id="{09D1BD45-9363-478D-BD70-7D349C82E40A}" type="slidenum">
              <a:rPr lang="en-US"/>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14620"/>
            <a:ext cx="8229600" cy="774720"/>
          </a:xfrm>
        </p:spPr>
        <p:txBody>
          <a:bodyPr/>
          <a:lstStyle/>
          <a:p>
            <a:r>
              <a:rPr lang="en-US" b="1" dirty="0" smtClean="0">
                <a:solidFill>
                  <a:schemeClr val="tx1"/>
                </a:solidFill>
                <a:effectLst>
                  <a:outerShdw blurRad="38100" dist="25400" dir="5400000" algn="tl" rotWithShape="0">
                    <a:srgbClr val="000000">
                      <a:alpha val="43000"/>
                    </a:srgbClr>
                  </a:outerShdw>
                </a:effectLst>
              </a:rPr>
              <a:t>ASP.NET</a:t>
            </a: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74720"/>
          </a:xfrm>
        </p:spPr>
        <p:txBody>
          <a:bodyPr/>
          <a:lstStyle/>
          <a:p>
            <a:r>
              <a:rPr lang="en-US" dirty="0" smtClean="0"/>
              <a:t>What is ASP.NET</a:t>
            </a:r>
            <a:endParaRPr lang="en-US" dirty="0"/>
          </a:p>
        </p:txBody>
      </p:sp>
      <p:sp>
        <p:nvSpPr>
          <p:cNvPr id="3" name="Content Placeholder 2"/>
          <p:cNvSpPr>
            <a:spLocks noGrp="1"/>
          </p:cNvSpPr>
          <p:nvPr>
            <p:ph idx="1"/>
          </p:nvPr>
        </p:nvSpPr>
        <p:spPr>
          <a:xfrm>
            <a:off x="142844" y="1357298"/>
            <a:ext cx="9001156" cy="4768865"/>
          </a:xfrm>
        </p:spPr>
        <p:txBody>
          <a:bodyPr/>
          <a:lstStyle/>
          <a:p>
            <a:pPr algn="just">
              <a:buNone/>
            </a:pPr>
            <a:r>
              <a:rPr lang="en-US" sz="2800" dirty="0" smtClean="0"/>
              <a:t>    ASP.NET is a specification developed by Microsoft to create dynamic Web applications, Web sites, and Web services. It is a part of .NET Framework. You can create ASP.NET applications in most of the .NET compatible languages, such as Visual Basic, C#, and J#. The ASP.NET compiles the Web pages and provides much better performance than scripting languages, such as VBScript. The Web Forms support to create powerful forms-based Web pages. You can use ASP.NET Web server controls to create interactive Web applications. With the help of Web server controls, you can easily create a Web application.</a:t>
            </a:r>
          </a:p>
          <a:p>
            <a:pPr>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74720"/>
          </a:xfrm>
        </p:spPr>
        <p:txBody>
          <a:bodyPr/>
          <a:lstStyle/>
          <a:p>
            <a:r>
              <a:rPr lang="en-US" dirty="0" smtClean="0"/>
              <a:t>ASP.NET Benefits</a:t>
            </a:r>
            <a:endParaRPr lang="en-US" dirty="0"/>
          </a:p>
        </p:txBody>
      </p:sp>
      <p:sp>
        <p:nvSpPr>
          <p:cNvPr id="3" name="Content Placeholder 2"/>
          <p:cNvSpPr>
            <a:spLocks noGrp="1"/>
          </p:cNvSpPr>
          <p:nvPr>
            <p:ph idx="1"/>
          </p:nvPr>
        </p:nvSpPr>
        <p:spPr/>
        <p:txBody>
          <a:bodyPr/>
          <a:lstStyle/>
          <a:p>
            <a:r>
              <a:rPr lang="en-US" dirty="0" smtClean="0"/>
              <a:t>Separate presentation from code</a:t>
            </a:r>
          </a:p>
          <a:p>
            <a:r>
              <a:rPr lang="en-US" dirty="0" smtClean="0"/>
              <a:t>Object-oriented approach</a:t>
            </a:r>
          </a:p>
          <a:p>
            <a:r>
              <a:rPr lang="en-US" dirty="0" smtClean="0"/>
              <a:t>Component-based development</a:t>
            </a:r>
          </a:p>
          <a:p>
            <a:r>
              <a:rPr lang="en-US" dirty="0" smtClean="0"/>
              <a:t>Event-driven architecture</a:t>
            </a:r>
          </a:p>
          <a:p>
            <a:r>
              <a:rPr lang="en-US" dirty="0" smtClean="0"/>
              <a:t>Code compilation</a:t>
            </a:r>
          </a:p>
          <a:p>
            <a:r>
              <a:rPr lang="en-US" dirty="0" smtClean="0"/>
              <a:t>Extensible architecture</a:t>
            </a:r>
          </a:p>
          <a:p>
            <a:r>
              <a:rPr lang="en-US" dirty="0" smtClean="0"/>
              <a:t>Built-in state management</a:t>
            </a:r>
          </a:p>
          <a:p>
            <a:r>
              <a:rPr lang="en-US" dirty="0" smtClean="0"/>
              <a:t>Many others (data binding, validation, master pages, etc.)</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846158"/>
          </a:xfrm>
        </p:spPr>
        <p:txBody>
          <a:bodyPr/>
          <a:lstStyle/>
          <a:p>
            <a:r>
              <a:rPr lang="en-US" dirty="0" smtClean="0"/>
              <a:t>ASP.NET Execution</a:t>
            </a:r>
            <a:endParaRPr lang="en-US" dirty="0"/>
          </a:p>
        </p:txBody>
      </p:sp>
      <p:sp>
        <p:nvSpPr>
          <p:cNvPr id="3" name="Content Placeholder 2"/>
          <p:cNvSpPr>
            <a:spLocks noGrp="1"/>
          </p:cNvSpPr>
          <p:nvPr>
            <p:ph idx="1"/>
          </p:nvPr>
        </p:nvSpPr>
        <p:spPr/>
        <p:txBody>
          <a:bodyPr/>
          <a:lstStyle/>
          <a:p>
            <a:r>
              <a:rPr lang="en-US" sz="3000" dirty="0" smtClean="0"/>
              <a:t>ASP.NET applications are executed via a sequence of HTTP requests and HTTP responses</a:t>
            </a:r>
          </a:p>
          <a:p>
            <a:pPr lvl="1"/>
            <a:r>
              <a:rPr lang="en-US" dirty="0" smtClean="0"/>
              <a:t>Client Web browser request ASPX pages</a:t>
            </a:r>
          </a:p>
          <a:p>
            <a:pPr lvl="1"/>
            <a:r>
              <a:rPr lang="en-US" dirty="0" smtClean="0"/>
              <a:t>The Web server executes the ASPX page and produce XHTML + CSS + JavaScript</a:t>
            </a:r>
          </a:p>
          <a:p>
            <a:pPr lvl="1"/>
            <a:endParaRPr lang="en-US" dirty="0"/>
          </a:p>
        </p:txBody>
      </p:sp>
      <p:pic>
        <p:nvPicPr>
          <p:cNvPr id="4" name="Picture 4" descr="Figure 2"/>
          <p:cNvPicPr>
            <a:picLocks noChangeAspect="1" noChangeArrowheads="1"/>
          </p:cNvPicPr>
          <p:nvPr/>
        </p:nvPicPr>
        <p:blipFill>
          <a:blip r:embed="rId2" cstate="print"/>
          <a:srcRect/>
          <a:stretch>
            <a:fillRect/>
          </a:stretch>
        </p:blipFill>
        <p:spPr bwMode="auto">
          <a:xfrm>
            <a:off x="1785918" y="4643446"/>
            <a:ext cx="5541963" cy="1851025"/>
          </a:xfrm>
          <a:prstGeom prst="roundRect">
            <a:avLst>
              <a:gd name="adj" fmla="val 5079"/>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774720"/>
          </a:xfrm>
        </p:spPr>
        <p:txBody>
          <a:bodyPr/>
          <a:lstStyle/>
          <a:p>
            <a:r>
              <a:rPr lang="en-US" dirty="0" smtClean="0"/>
              <a:t>ASP.NET: How it Works?</a:t>
            </a:r>
            <a:endParaRPr lang="en-US" dirty="0"/>
          </a:p>
        </p:txBody>
      </p:sp>
      <p:sp>
        <p:nvSpPr>
          <p:cNvPr id="3" name="Content Placeholder 2"/>
          <p:cNvSpPr>
            <a:spLocks noGrp="1"/>
          </p:cNvSpPr>
          <p:nvPr>
            <p:ph idx="1"/>
          </p:nvPr>
        </p:nvSpPr>
        <p:spPr/>
        <p:txBody>
          <a:bodyPr/>
          <a:lstStyle/>
          <a:p>
            <a:r>
              <a:rPr lang="en-US" dirty="0" smtClean="0"/>
              <a:t>Traditional Web pages (static HTML)</a:t>
            </a:r>
          </a:p>
          <a:p>
            <a:pPr lvl="1"/>
            <a:r>
              <a:rPr lang="en-US" dirty="0" smtClean="0"/>
              <a:t>Consist of static HTML, images, styles, etc.</a:t>
            </a:r>
          </a:p>
          <a:p>
            <a:pPr lvl="1"/>
            <a:r>
              <a:rPr lang="en-US" dirty="0" smtClean="0"/>
              <a:t>Execute code on the client side</a:t>
            </a:r>
          </a:p>
          <a:p>
            <a:pPr lvl="1"/>
            <a:r>
              <a:rPr lang="en-US" dirty="0" smtClean="0"/>
              <a:t>Simple operations</a:t>
            </a:r>
          </a:p>
          <a:p>
            <a:r>
              <a:rPr lang="en-US" dirty="0" smtClean="0"/>
              <a:t>ASP.NET Web Forms</a:t>
            </a:r>
          </a:p>
          <a:p>
            <a:pPr lvl="1"/>
            <a:r>
              <a:rPr lang="en-US" dirty="0" smtClean="0"/>
              <a:t>Execute code on the server side</a:t>
            </a:r>
          </a:p>
          <a:p>
            <a:pPr lvl="1"/>
            <a:r>
              <a:rPr lang="en-US" dirty="0" smtClean="0"/>
              <a:t>Database access</a:t>
            </a:r>
          </a:p>
          <a:p>
            <a:pPr lvl="1"/>
            <a:r>
              <a:rPr lang="en-US" dirty="0" smtClean="0"/>
              <a:t>Dynamic pages</a:t>
            </a:r>
          </a:p>
          <a:p>
            <a:pPr lvl="1"/>
            <a:r>
              <a:rPr lang="en-US" dirty="0" smtClean="0"/>
              <a:t>Higher security level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846158"/>
          </a:xfrm>
        </p:spPr>
        <p:txBody>
          <a:bodyPr/>
          <a:lstStyle/>
          <a:p>
            <a:r>
              <a:rPr lang="en-US" sz="3200" dirty="0" smtClean="0"/>
              <a:t>Separate Visualization from Business Logic</a:t>
            </a:r>
            <a:endParaRPr lang="en-US" sz="3200" dirty="0"/>
          </a:p>
        </p:txBody>
      </p:sp>
      <p:sp>
        <p:nvSpPr>
          <p:cNvPr id="3" name="Content Placeholder 2"/>
          <p:cNvSpPr>
            <a:spLocks noGrp="1"/>
          </p:cNvSpPr>
          <p:nvPr>
            <p:ph idx="1"/>
          </p:nvPr>
        </p:nvSpPr>
        <p:spPr/>
        <p:txBody>
          <a:bodyPr/>
          <a:lstStyle/>
          <a:p>
            <a:pPr>
              <a:lnSpc>
                <a:spcPts val="4000"/>
              </a:lnSpc>
            </a:pPr>
            <a:r>
              <a:rPr lang="en-US" sz="2800" dirty="0" smtClean="0"/>
              <a:t>Traditional Web development keep HTML and programming code in one file (PHP</a:t>
            </a:r>
            <a:r>
              <a:rPr lang="bg-BG" sz="2800" dirty="0" smtClean="0"/>
              <a:t>,</a:t>
            </a:r>
            <a:r>
              <a:rPr lang="en-US" sz="2800" dirty="0" smtClean="0"/>
              <a:t> ASP, …)</a:t>
            </a:r>
          </a:p>
          <a:p>
            <a:pPr lvl="1">
              <a:lnSpc>
                <a:spcPts val="4000"/>
              </a:lnSpc>
            </a:pPr>
            <a:r>
              <a:rPr lang="en-US" dirty="0" smtClean="0"/>
              <a:t>Hard to read, understand and maintain</a:t>
            </a:r>
          </a:p>
          <a:p>
            <a:pPr lvl="1">
              <a:lnSpc>
                <a:spcPts val="4000"/>
              </a:lnSpc>
            </a:pPr>
            <a:r>
              <a:rPr lang="en-US" dirty="0" smtClean="0"/>
              <a:t>Hard to test and debug</a:t>
            </a:r>
          </a:p>
          <a:p>
            <a:pPr defTabSz="800100">
              <a:lnSpc>
                <a:spcPts val="4000"/>
              </a:lnSpc>
              <a:tabLst>
                <a:tab pos="282575" algn="l"/>
                <a:tab pos="7658100" algn="l"/>
              </a:tabLst>
            </a:pPr>
            <a:r>
              <a:rPr lang="en-US" sz="2800" dirty="0" smtClean="0"/>
              <a:t>ASP.NET splits the Web pages into two parts:</a:t>
            </a:r>
          </a:p>
          <a:p>
            <a:pPr lvl="1">
              <a:lnSpc>
                <a:spcPts val="4000"/>
              </a:lnSpc>
            </a:pPr>
            <a:r>
              <a:rPr lang="en-US" dirty="0" smtClean="0">
                <a:solidFill>
                  <a:schemeClr val="accent5">
                    <a:lumMod val="20000"/>
                    <a:lumOff val="80000"/>
                  </a:schemeClr>
                </a:solidFill>
                <a:latin typeface="Consolas" pitchFamily="49" charset="0"/>
                <a:cs typeface="Consolas" pitchFamily="49" charset="0"/>
              </a:rPr>
              <a:t>.</a:t>
            </a:r>
            <a:r>
              <a:rPr lang="en-US" dirty="0" err="1" smtClean="0">
                <a:solidFill>
                  <a:schemeClr val="accent5">
                    <a:lumMod val="20000"/>
                    <a:lumOff val="80000"/>
                  </a:schemeClr>
                </a:solidFill>
                <a:latin typeface="Consolas" pitchFamily="49" charset="0"/>
                <a:cs typeface="Consolas" pitchFamily="49" charset="0"/>
              </a:rPr>
              <a:t>aspx</a:t>
            </a:r>
            <a:r>
              <a:rPr lang="en-US" dirty="0" smtClean="0"/>
              <a:t> file containing HTML for visualization</a:t>
            </a:r>
          </a:p>
          <a:p>
            <a:pPr lvl="1">
              <a:lnSpc>
                <a:spcPts val="4000"/>
              </a:lnSpc>
            </a:pPr>
            <a:r>
              <a:rPr lang="en-US" dirty="0" smtClean="0"/>
              <a:t>"Code behind" files (</a:t>
            </a:r>
            <a:r>
              <a:rPr lang="en-US" dirty="0" smtClean="0">
                <a:solidFill>
                  <a:schemeClr val="accent5">
                    <a:lumMod val="20000"/>
                    <a:lumOff val="80000"/>
                  </a:schemeClr>
                </a:solidFill>
                <a:latin typeface="Consolas" pitchFamily="49" charset="0"/>
                <a:cs typeface="Consolas" pitchFamily="49" charset="0"/>
              </a:rPr>
              <a:t>.</a:t>
            </a:r>
            <a:r>
              <a:rPr lang="en-US" dirty="0" err="1" smtClean="0">
                <a:solidFill>
                  <a:schemeClr val="accent5">
                    <a:lumMod val="20000"/>
                    <a:lumOff val="80000"/>
                  </a:schemeClr>
                </a:solidFill>
                <a:latin typeface="Consolas" pitchFamily="49" charset="0"/>
                <a:cs typeface="Consolas" pitchFamily="49" charset="0"/>
              </a:rPr>
              <a:t>cs</a:t>
            </a:r>
            <a:r>
              <a:rPr lang="en-US" dirty="0" smtClean="0"/>
              <a:t> for C#) containing presentation logic for particular page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smtClean="0"/>
              <a:t>Separate Visualization from Business Logic </a:t>
            </a:r>
            <a:endParaRPr lang="en-US" sz="3200" dirty="0"/>
          </a:p>
        </p:txBody>
      </p:sp>
      <p:sp>
        <p:nvSpPr>
          <p:cNvPr id="3" name="Content Placeholder 2"/>
          <p:cNvSpPr>
            <a:spLocks noGrp="1"/>
          </p:cNvSpPr>
          <p:nvPr>
            <p:ph idx="1"/>
          </p:nvPr>
        </p:nvSpPr>
        <p:spPr/>
        <p:txBody>
          <a:bodyPr/>
          <a:lstStyle/>
          <a:p>
            <a:r>
              <a:rPr lang="en-US" dirty="0" smtClean="0"/>
              <a:t>Class generated from the  file does not derives directly from class</a:t>
            </a:r>
          </a:p>
          <a:p>
            <a:r>
              <a:rPr lang="en-US" dirty="0" smtClean="0"/>
              <a:t>Derives from class defined in the "code behind", where it is easy to add methods, event handlers, etc.</a:t>
            </a:r>
          </a:p>
          <a:p>
            <a:r>
              <a:rPr lang="en-US" dirty="0" smtClean="0"/>
              <a:t>Using "code behind" separates the presentation logic from UI visualization</a:t>
            </a:r>
          </a:p>
          <a:p>
            <a:endParaRPr lang="en-US" dirty="0"/>
          </a:p>
        </p:txBody>
      </p:sp>
    </p:spTree>
  </p:cSld>
  <p:clrMapOvr>
    <a:masterClrMapping/>
  </p:clrMapOvr>
</p:sld>
</file>

<file path=ppt/theme/theme1.xml><?xml version="1.0" encoding="utf-8"?>
<a:theme xmlns:a="http://schemas.openxmlformats.org/drawingml/2006/main" name="Theme1">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Theme1</Template>
  <TotalTime>100</TotalTime>
  <Words>755</Words>
  <Application>Microsoft Office PowerPoint</Application>
  <PresentationFormat>On-screen Show (4:3)</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Theme1</vt:lpstr>
      <vt:lpstr>ASP.NET</vt:lpstr>
      <vt:lpstr>  Module 1 Lecture 7  Introduction to ASP.NET</vt:lpstr>
      <vt:lpstr>ASP.NET</vt:lpstr>
      <vt:lpstr>What is ASP.NET</vt:lpstr>
      <vt:lpstr>ASP.NET Benefits</vt:lpstr>
      <vt:lpstr>ASP.NET Execution</vt:lpstr>
      <vt:lpstr>ASP.NET: How it Works?</vt:lpstr>
      <vt:lpstr>Separate Visualization from Business Logic</vt:lpstr>
      <vt:lpstr> Separate Visualization from Business Logic </vt:lpstr>
      <vt:lpstr>ASP and ASP.NET?</vt:lpstr>
      <vt:lpstr> Difference Between ASP and ASP.net </vt:lpstr>
      <vt:lpstr>ASP</vt:lpstr>
      <vt:lpstr>ASP.NET</vt:lpstr>
      <vt:lpstr>ASP.NET</vt:lpstr>
      <vt:lpstr>ASP.NET</vt:lpstr>
      <vt:lpstr>ASP.NET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LENOVO</cp:lastModifiedBy>
  <cp:revision>50</cp:revision>
  <dcterms:created xsi:type="dcterms:W3CDTF">2014-10-14T06:02:37Z</dcterms:created>
  <dcterms:modified xsi:type="dcterms:W3CDTF">2017-06-23T07:11:19Z</dcterms:modified>
</cp:coreProperties>
</file>